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ambla" panose="02000503000000020004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75962"/>
  </p:normalViewPr>
  <p:slideViewPr>
    <p:cSldViewPr snapToGrid="0">
      <p:cViewPr varScale="1">
        <p:scale>
          <a:sx n="126" d="100"/>
          <a:sy n="126" d="100"/>
        </p:scale>
        <p:origin x="124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– All the variables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Mutated – Omitted the H variables and made 5 new variables of 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Known Stepwise –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Regrssion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DD.IE UD.IE H.5,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UD.Shift.R.o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H.O.H.Da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(6 variables)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Unknown Stepwise – Kept Variables -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rep,H.period,DD.t.i,UD.t.i,UD.i.e,DD.Shift.r.o,H.o,UD.o.a,H.a,DD.n.l,H.l,DD.l.Return,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UD.l.Return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UD ad DD are correlated.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plotted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Correaltion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DD and saw that there are –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coorelation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exists between the H and UD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that –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coorelation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reduced in the DD and H variables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to see which one to keep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found UD was better and removed DD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Bagging boost strap the model and add up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 is also a type of Bagging the model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Uncorrelated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take only few predictors and in building up the model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MClust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based clustering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 Other Kernel -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nonlinear patterns can be found at a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reasonable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computational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cost.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complexity increased</a:t>
            </a:r>
          </a:p>
          <a:p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Results are from Mutated Poly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interested in this one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cuz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did not gave the 100%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we have analyzed the group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grouping is without the DD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 Grouping and predicting in each (are all out of 51)(test)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from the best subset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Slide Has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issue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>
            <a:gsLst>
              <a:gs pos="0">
                <a:srgbClr val="007795"/>
              </a:gs>
              <a:gs pos="55000">
                <a:srgbClr val="47BBE0"/>
              </a:gs>
              <a:gs pos="100000">
                <a:srgbClr val="007795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ambla"/>
              <a:buNone/>
              <a:defRPr sz="48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64008" lvl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  <a:defRPr sz="2700" b="0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ctr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None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R="0" lvl="2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R="0" lvl="3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None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R="0" lvl="4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R="0" lvl="5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R="0" lvl="6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R="0" lvl="7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R="0" lvl="8" algn="ctr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grpSp>
        <p:nvGrpSpPr>
          <p:cNvPr id="19" name="Shape 19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20" name="Shape 20"/>
            <p:cNvSpPr/>
            <p:nvPr/>
          </p:nvSpPr>
          <p:spPr>
            <a:xfrm>
              <a:off x="1687513" y="4832896"/>
              <a:ext cx="7456487" cy="518816"/>
            </a:xfrm>
            <a:custGeom>
              <a:avLst/>
              <a:gdLst/>
              <a:ahLst/>
              <a:cxnLst/>
              <a:rect l="0" t="0" r="0" b="0"/>
              <a:pathLst>
                <a:path w="4697" h="367" extrusionOk="0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CCADC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35443" y="5135526"/>
              <a:ext cx="9108557" cy="838200"/>
            </a:xfrm>
            <a:custGeom>
              <a:avLst/>
              <a:gdLst/>
              <a:ahLst/>
              <a:cxnLst/>
              <a:rect l="0" t="0" r="0" b="0"/>
              <a:pathLst>
                <a:path w="5760" h="528" extrusionOk="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0" y="4883888"/>
              <a:ext cx="9144000" cy="1981200"/>
            </a:xfrm>
            <a:custGeom>
              <a:avLst/>
              <a:gdLst/>
              <a:ahLst/>
              <a:cxnLst/>
              <a:rect l="0" t="0" r="0" b="0"/>
              <a:pathLst>
                <a:path w="5760" h="1248" extrusionOk="0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 amt="50000"/>
              </a:blip>
              <a:tile tx="0" ty="0" sx="50000" sy="50000" flip="none" algn="t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Shape 23"/>
            <p:cNvCxnSpPr/>
            <p:nvPr/>
          </p:nvCxnSpPr>
          <p:spPr>
            <a:xfrm>
              <a:off x="-3765" y="4880373"/>
              <a:ext cx="9147765" cy="839943"/>
            </a:xfrm>
            <a:prstGeom prst="straightConnector1">
              <a:avLst/>
            </a:prstGeom>
            <a:noFill/>
            <a:ln w="12050" cap="flat" cmpd="sng">
              <a:solidFill>
                <a:srgbClr val="93C5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E7F0F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141232" y="4082552"/>
            <a:ext cx="7162800" cy="4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18288" lvl="0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◦"/>
              <a:defRPr sz="12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⚫"/>
              <a:defRPr sz="10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⚫"/>
              <a:defRPr sz="9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⚫"/>
              <a:defRPr sz="9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2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R="0" lvl="2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R="0" lvl="3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sz="19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R="0" lvl="4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R="0" lvl="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R="0" lvl="6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R="0" lvl="7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R="0" lvl="8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mbla"/>
              <a:buNone/>
              <a:defRPr sz="3000" b="0" i="0" u="none" strike="noStrike" cap="none">
                <a:solidFill>
                  <a:schemeClr val="accen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99273" y="4458702"/>
            <a:ext cx="4940624" cy="690807"/>
          </a:xfrm>
          <a:custGeom>
            <a:avLst/>
            <a:gdLst/>
            <a:ahLst/>
            <a:cxnLst/>
            <a:rect l="0" t="0" r="0" b="0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485717" y="4454258"/>
            <a:ext cx="3690451" cy="700088"/>
          </a:xfrm>
          <a:custGeom>
            <a:avLst/>
            <a:gdLst/>
            <a:ahLst/>
            <a:cxnLst/>
            <a:rect l="0" t="0" r="0" b="0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-6042" y="4343440"/>
            <a:ext cx="3402314" cy="810651"/>
          </a:xfrm>
          <a:prstGeom prst="rtTriangle">
            <a:avLst/>
          </a:prstGeom>
          <a:blipFill rotWithShape="1">
            <a:blip r:embed="rId2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Shape 87"/>
          <p:cNvCxnSpPr/>
          <p:nvPr/>
        </p:nvCxnSpPr>
        <p:spPr>
          <a:xfrm>
            <a:off x="-9237" y="4340804"/>
            <a:ext cx="3405509" cy="813287"/>
          </a:xfrm>
          <a:prstGeom prst="straightConnector1">
            <a:avLst/>
          </a:prstGeom>
          <a:noFill/>
          <a:ln w="12050" cap="flat" cmpd="sng">
            <a:solidFill>
              <a:srgbClr val="93C5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8" name="Shape 88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2927223" y="-1359027"/>
            <a:ext cx="328955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518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 rot="5400000">
            <a:off x="5635462" y="1414531"/>
            <a:ext cx="4194571" cy="177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 rot="5400000">
            <a:off x="1522215" y="-859034"/>
            <a:ext cx="4194570" cy="6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518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Verdana"/>
              <a:buChar char="○"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518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mbla"/>
              <a:buNone/>
              <a:defRPr sz="4800" b="1" i="0" u="none" strike="noStrike" cap="non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None/>
              <a:defRPr sz="23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None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Shape 43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1488A5"/>
              </a:gs>
              <a:gs pos="72000">
                <a:srgbClr val="4DB7DA"/>
              </a:gs>
              <a:gs pos="100000">
                <a:srgbClr val="7CC2DD"/>
              </a:gs>
            </a:gsLst>
            <a:lin ang="16200000" scaled="0"/>
          </a:gradFill>
          <a:ln w="9525" cap="rnd" cmpd="sng">
            <a:solidFill>
              <a:srgbClr val="20768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110997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5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Char char="▶"/>
              <a:defRPr sz="2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sz="2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48200" y="1110997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50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Noto Sans Symbols"/>
              <a:buChar char="▶"/>
              <a:defRPr sz="2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◦"/>
              <a:defRPr sz="2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None/>
              <a:defRPr sz="20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45027" y="4057650"/>
            <a:ext cx="4041775" cy="571500"/>
          </a:xfrm>
          <a:prstGeom prst="rect">
            <a:avLst/>
          </a:prstGeom>
          <a:solidFill>
            <a:schemeClr val="accent1"/>
          </a:solidFill>
          <a:ln w="96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None/>
              <a:defRPr sz="20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3"/>
          </p:nvPr>
        </p:nvSpPr>
        <p:spPr>
          <a:xfrm>
            <a:off x="457200" y="1083221"/>
            <a:ext cx="4040188" cy="295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223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Char char="▶"/>
              <a:defRPr sz="24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◦"/>
              <a:defRPr sz="2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4645026" y="1083221"/>
            <a:ext cx="4041775" cy="2956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223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Noto Sans Symbols"/>
              <a:buChar char="▶"/>
              <a:defRPr sz="24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◦"/>
              <a:defRPr sz="2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B1B1B1"/>
            </a:gs>
            <a:gs pos="40000">
              <a:srgbClr val="9E9E9E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bg>
      <p:bgPr>
        <a:blipFill rotWithShape="1">
          <a:blip r:embed="rId2">
            <a:alphaModFix/>
          </a:blip>
          <a:tile tx="0" ty="0" sx="50000" sy="50000" flip="none" algn="tl"/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ambla"/>
              <a:buNone/>
              <a:defRPr sz="2500" b="0" i="0" u="none" strike="noStrike" cap="none">
                <a:solidFill>
                  <a:schemeClr val="accen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419600" y="4016327"/>
            <a:ext cx="397459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914400" y="205740"/>
            <a:ext cx="747979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677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Noto Sans Symbols"/>
              <a:buChar char="▶"/>
              <a:defRPr sz="32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◦"/>
              <a:defRPr sz="2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499273" y="4458702"/>
            <a:ext cx="4940624" cy="690807"/>
          </a:xfrm>
          <a:custGeom>
            <a:avLst/>
            <a:gdLst/>
            <a:ahLst/>
            <a:cxnLst/>
            <a:rect l="0" t="0" r="0" b="0"/>
            <a:pathLst>
              <a:path w="7485" h="337" extrusionOk="0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CCADC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485717" y="4454258"/>
            <a:ext cx="3690451" cy="700088"/>
          </a:xfrm>
          <a:custGeom>
            <a:avLst/>
            <a:gdLst/>
            <a:ahLst/>
            <a:cxnLst/>
            <a:rect l="0" t="0" r="0" b="0"/>
            <a:pathLst>
              <a:path w="5591" h="588" extrusionOk="0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/>
          <p:nvPr/>
        </p:nvSpPr>
        <p:spPr>
          <a:xfrm>
            <a:off x="-6042" y="4343440"/>
            <a:ext cx="3402314" cy="810651"/>
          </a:xfrm>
          <a:prstGeom prst="rtTriangle">
            <a:avLst/>
          </a:prstGeom>
          <a:blipFill rotWithShape="1">
            <a:blip r:embed="rId14">
              <a:alphaModFix amt="50000"/>
            </a:blip>
            <a:tile tx="0" ty="0" sx="50000" sy="50000" flip="none" algn="t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-9237" y="4340804"/>
            <a:ext cx="3405509" cy="813287"/>
          </a:xfrm>
          <a:prstGeom prst="straightConnector1">
            <a:avLst/>
          </a:prstGeom>
          <a:noFill/>
          <a:ln w="12050" cap="flat" cmpd="sng">
            <a:solidFill>
              <a:srgbClr val="93C5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Rambla"/>
              <a:buNone/>
              <a:defRPr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518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Char char="▶"/>
              <a:defRPr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Verdana"/>
              <a:buChar char="◦"/>
              <a:defRPr sz="23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⚫"/>
              <a:defRPr sz="19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◾"/>
              <a:defRPr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◾"/>
              <a:defRPr sz="16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cohan/Springboard/tree/master/Capston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ambla"/>
              <a:buNone/>
            </a:pPr>
            <a:r>
              <a:rPr lang="en" sz="48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Typing Data</a:t>
            </a:r>
            <a:endParaRPr sz="48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ambla"/>
              <a:buNone/>
            </a:pPr>
            <a:r>
              <a:rPr lang="en" sz="36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STAT-702 Project</a:t>
            </a:r>
            <a:endParaRPr sz="36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64008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r>
              <a:rPr lang="en" sz="2700" b="0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By</a:t>
            </a:r>
            <a:endParaRPr sz="2700" b="0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64008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36"/>
              <a:buFont typeface="Noto Sans Symbols"/>
              <a:buNone/>
            </a:pPr>
            <a:r>
              <a:rPr lang="en" sz="2700" b="0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Dheeman,Monica,Quinn</a:t>
            </a:r>
            <a:endParaRPr sz="2700" b="0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647272" y="4805958"/>
            <a:ext cx="36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Training / Testing Splits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have tried three different splits with validation set approach including 50:50, 60:40 and 70:30.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have also used k-fold cross validation for the model with highest accuracy.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163" y="3209325"/>
            <a:ext cx="77628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Methods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tried 5 different approaches: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original dataset with log transformation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Variable Selection in known dataset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Variable selection in unknown dataset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Mutated  Variables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PCA Variables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Mutate Variable Creation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used this approach based on a paper that we found.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 this approach they used the standard approach of the keyboard setup, where the hand position of the QWERTY keyboard was used to setup the new features.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List of variables we created: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Leftpointer = H.Shift.r + H.t + H.five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Rightring = H.i + H.o + H.l + H.period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Lefthand = H.Shirf.r + H.t + H.five + H.a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Righthand = H.period + H.i + H.o + H.n + H.l + H.return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Total = sum of all of the time variables except (H.e,DD.e.five,UD.e.five,UD.o.a)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914400" marR="0" lvl="0" indent="-34861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Rambla"/>
              <a:buChar char="❏"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DD and UD variables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189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 </a:t>
            </a:r>
            <a:endParaRPr sz="189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404675"/>
            <a:ext cx="8300200" cy="39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Step-Wise Selection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Performed stepwise for the known dataset and used 28 variables. </a:t>
            </a:r>
            <a:endParaRPr sz="1400" b="0" i="0" u="none" strike="noStrike" cap="none">
              <a:solidFill>
                <a:schemeClr val="dk1"/>
              </a:solidFill>
              <a:highlight>
                <a:srgbClr val="D9D2E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Applied stepwise for the unknown dataset and used those variables in the known dataset.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For unknown we used 13 variables out of 33 predictors.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Models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models we tried: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LDA(Linear Discriminant Analysis)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Random Forest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Bagging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Boosting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SVM  with 3 kernels (Radial, Polynomial and Linear)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Model Based Clustering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Predictions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calculated two different accuracy rates: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first rate is with observation to observation .(where we predicted the subject for each observation and checked it against the true subject of that observation.)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mbla"/>
              <a:buAutoNum type="arabicPeriod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second rate we gave the name grouping accuracy.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 dirty="0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Results Table</a:t>
            </a:r>
            <a:endParaRPr sz="3690" b="1" i="0" u="none" strike="noStrike" cap="none" dirty="0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●"/>
            </a:pPr>
            <a:r>
              <a:rPr lang="en" sz="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QDA Worked for PCA with .3361 Accuracy</a:t>
            </a: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●"/>
            </a:pPr>
            <a:r>
              <a:rPr lang="en" sz="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Boosting and Mclust 1 both performed at around .6 accuracy for all subsets.</a:t>
            </a: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300" y="1512875"/>
            <a:ext cx="779145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Collinearity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75" y="1204200"/>
            <a:ext cx="4645103" cy="39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325" y="0"/>
            <a:ext cx="3024725" cy="25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1324" y="2539625"/>
            <a:ext cx="3024726" cy="26038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DD Vs. UD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98675"/>
            <a:ext cx="8520600" cy="3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TABLE OF CONTENTS:	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The problem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Introduction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FlowChart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Data Cleaning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Descriptive Statistics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Splits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Methods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Models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Predictions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Results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Conclusion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References</a:t>
            </a:r>
            <a:endParaRPr sz="1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r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</a:t>
            </a:r>
            <a:r>
              <a:rPr lang="en"/>
              <a:t>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Results Table (Without DD)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2355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●"/>
            </a:pPr>
            <a:r>
              <a:rPr lang="en" sz="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Boosting and Mclust 1 again both performed around .6 accuracy for all subsets.</a:t>
            </a: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6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1" y="1152463"/>
            <a:ext cx="8574275" cy="30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Grouping Accuracy Rate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●"/>
            </a:pPr>
            <a:r>
              <a:rPr lang="en" sz="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Mutated with DD results for grouping with SVM Polynomial model which had a grouping accuracy of 1.</a:t>
            </a: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575" y="1152475"/>
            <a:ext cx="6750850" cy="302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Grouping Results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●"/>
            </a:pPr>
            <a:r>
              <a:rPr lang="en" sz="8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Grouping results for subsets without DD.</a:t>
            </a: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500" y="1612900"/>
            <a:ext cx="78009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5-Fold CV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650" y="1352550"/>
            <a:ext cx="7494626" cy="28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Conclusion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Best split : 60:40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Best model : Random Forest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Best subset : Original data without DD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Best model accuracy: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371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5-fold CV : 0.96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371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60:40 split: 0.948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371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Grouping: 1.00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References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ambla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Mutation variable selection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" sz="2400" b="0" i="0" u="sng" strike="noStrike" cap="none">
                <a:solidFill>
                  <a:schemeClr val="hlink"/>
                </a:solidFill>
                <a:latin typeface="Rambla"/>
                <a:ea typeface="Rambla"/>
                <a:cs typeface="Rambla"/>
                <a:sym typeface="Rambla"/>
                <a:hlinkClick r:id="rId3"/>
              </a:rPr>
              <a:t>https://github.com/cjcohan/Springboard/tree/master/Capstone</a:t>
            </a:r>
            <a:r>
              <a:rPr lang="en" sz="24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</a:t>
            </a:r>
            <a:endParaRPr sz="24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36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The Problem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Group of 51 individuals who have access to a passcode for a specific system.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When an individual has access to the system, no other individual can have access to the specific system.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While an individual has access to the system they will be prompted to enter the passcode at various intervals.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INTRODUCTION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are provided with two datasets: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Known.csv which has the information the times when an individual in a given session is known.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➢"/>
            </a:pPr>
            <a:r>
              <a:rPr lang="en" sz="2700" b="0" i="0" u="none" strike="noStrike" cap="non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Unknown.csv in which the individual in a given session of time is unknown who is assumed to be one of the 51 individuals with access to the passcode.</a:t>
            </a: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Flowchart of the Dataset Evaluation</a:t>
            </a:r>
            <a:endParaRPr sz="36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" y="203200"/>
            <a:ext cx="8839199" cy="485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/25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9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Data Cleaning</a:t>
            </a:r>
            <a:endParaRPr sz="369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497" b="0" i="0" u="none" strike="noStrike" cap="none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We normalized the data</a:t>
            </a:r>
            <a:endParaRPr sz="2497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 sz="2497" b="0" i="0" u="none" strike="noStrike" cap="none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Added a constant to the predictors then  log  transform the data</a:t>
            </a:r>
            <a:endParaRPr sz="2497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38719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98"/>
              <a:buFont typeface="Noto Sans Symbols"/>
              <a:buChar char="●"/>
            </a:pPr>
            <a:r>
              <a:rPr lang="en" sz="2497" b="0" i="0" u="none" strike="noStrike" cap="none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Excluded the subject, </a:t>
            </a:r>
            <a:r>
              <a:rPr lang="en" sz="2497" b="0" i="0" u="none" strike="noStrike" cap="none" dirty="0" err="1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sessionIndex</a:t>
            </a:r>
            <a:r>
              <a:rPr lang="en" sz="2497" b="0" i="0" u="none" strike="noStrike" cap="none" dirty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rPr>
              <a:t> and rep variables</a:t>
            </a:r>
            <a:endParaRPr sz="2497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1143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497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497" b="0" i="0" u="none" strike="noStrike" cap="none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Negative Values</a:t>
            </a:r>
            <a:endParaRPr sz="3600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r>
              <a:rPr lang="en"/>
              <a:t>/25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152476"/>
            <a:ext cx="87630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36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Descriptive Statistics</a:t>
            </a:r>
            <a:endParaRPr sz="36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1997825" cy="16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9525" y="1152475"/>
            <a:ext cx="1944400" cy="1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000" y="2902150"/>
            <a:ext cx="1999250" cy="16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9525" y="2902550"/>
            <a:ext cx="1890725" cy="16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53925" y="1017725"/>
            <a:ext cx="4891325" cy="35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mbla"/>
              <a:buNone/>
            </a:pPr>
            <a:r>
              <a:rPr lang="en" sz="4100" b="1" i="0" u="none" strike="noStrike" cap="non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rPr>
              <a:t>Known Session Indepencence </a:t>
            </a:r>
            <a:endParaRPr sz="4100" b="1" i="0" u="none" strike="noStrike" cap="none">
              <a:solidFill>
                <a:schemeClr val="dk2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425" y="1152475"/>
            <a:ext cx="7619449" cy="33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r>
              <a:rPr lang="en"/>
              <a:t>/25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ourse">
  <a:themeElements>
    <a:clrScheme name="Concourse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861</Words>
  <Application>Microsoft Macintosh PowerPoint</Application>
  <PresentationFormat>On-screen Show (16:9)</PresentationFormat>
  <Paragraphs>188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Rambla</vt:lpstr>
      <vt:lpstr>Noto Sans Symbols</vt:lpstr>
      <vt:lpstr>Arial</vt:lpstr>
      <vt:lpstr>Verdana</vt:lpstr>
      <vt:lpstr>Concourse</vt:lpstr>
      <vt:lpstr>Typing Data STAT-702 Project</vt:lpstr>
      <vt:lpstr>TABLE OF CONTENTS: </vt:lpstr>
      <vt:lpstr>The Problem</vt:lpstr>
      <vt:lpstr>INTRODUCTION</vt:lpstr>
      <vt:lpstr>Flowchart of the Dataset Evaluation</vt:lpstr>
      <vt:lpstr>Data Cleaning</vt:lpstr>
      <vt:lpstr>Negative Values</vt:lpstr>
      <vt:lpstr>Descriptive Statistics</vt:lpstr>
      <vt:lpstr>Known Session Indepencence </vt:lpstr>
      <vt:lpstr>Training / Testing Splits</vt:lpstr>
      <vt:lpstr>Methods</vt:lpstr>
      <vt:lpstr>Mutate Variable Creation</vt:lpstr>
      <vt:lpstr>PowerPoint Presentation</vt:lpstr>
      <vt:lpstr>Step-Wise Selection</vt:lpstr>
      <vt:lpstr>Models</vt:lpstr>
      <vt:lpstr>Predictions</vt:lpstr>
      <vt:lpstr>Results Table</vt:lpstr>
      <vt:lpstr>Collinearity</vt:lpstr>
      <vt:lpstr>DD Vs. UD</vt:lpstr>
      <vt:lpstr>Results Table (Without DD)</vt:lpstr>
      <vt:lpstr>Grouping Accuracy Rate</vt:lpstr>
      <vt:lpstr>Grouping Results</vt:lpstr>
      <vt:lpstr>5-Fold CV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Typing Data STAT-702 Project</dc:title>
  <cp:lastModifiedBy>Microsoft Office User</cp:lastModifiedBy>
  <cp:revision>7</cp:revision>
  <dcterms:modified xsi:type="dcterms:W3CDTF">2018-05-01T21:52:30Z</dcterms:modified>
</cp:coreProperties>
</file>